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sldIdLst>
    <p:sldId id="581" r:id="rId2"/>
    <p:sldId id="578" r:id="rId3"/>
    <p:sldId id="607" r:id="rId4"/>
    <p:sldId id="627" r:id="rId5"/>
    <p:sldId id="608" r:id="rId6"/>
    <p:sldId id="616" r:id="rId7"/>
    <p:sldId id="635" r:id="rId8"/>
    <p:sldId id="602" r:id="rId9"/>
    <p:sldId id="636" r:id="rId10"/>
    <p:sldId id="637" r:id="rId11"/>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735" autoAdjust="0"/>
    <p:restoredTop sz="91420" autoAdjust="0"/>
  </p:normalViewPr>
  <p:slideViewPr>
    <p:cSldViewPr>
      <p:cViewPr varScale="1">
        <p:scale>
          <a:sx n="124" d="100"/>
          <a:sy n="124" d="100"/>
        </p:scale>
        <p:origin x="192" y="1512"/>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notesMaster" Target="notesMasters/notesMaster1.xml"/><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5/11/18</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770602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AU" sz="4400" kern="0" dirty="0" smtClean="0">
                <a:solidFill>
                  <a:srgbClr val="FFFF00"/>
                </a:solidFill>
                <a:latin typeface="+mn-lt"/>
                <a:ea typeface="+mn-ea"/>
                <a:cs typeface="+mn-cs"/>
              </a:rPr>
              <a:t>1 Corinthians </a:t>
            </a:r>
            <a:r>
              <a:rPr lang="en-AU" sz="4400" kern="0" dirty="0" smtClean="0">
                <a:solidFill>
                  <a:srgbClr val="FFFF00"/>
                </a:solidFill>
                <a:latin typeface="+mn-lt"/>
                <a:ea typeface="+mn-ea"/>
                <a:cs typeface="+mn-cs"/>
              </a:rPr>
              <a:t>12</a:t>
            </a:r>
            <a:endParaRPr lang="en-AU" sz="4400" kern="0" dirty="0" smtClean="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smtClean="0">
              <a:solidFill>
                <a:srgbClr val="FFFF00"/>
              </a:solidFill>
              <a:latin typeface="+mn-lt"/>
              <a:ea typeface="+mn-ea"/>
              <a:cs typeface="+mn-cs"/>
            </a:endParaRPr>
          </a:p>
        </p:txBody>
      </p:sp>
    </p:spTree>
    <p:extLst>
      <p:ext uri="{BB962C8B-B14F-4D97-AF65-F5344CB8AC3E}">
        <p14:creationId xmlns:p14="http://schemas.microsoft.com/office/powerpoint/2010/main" val="13183411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151587" y="1015663"/>
            <a:ext cx="2955419" cy="430887"/>
          </a:xfrm>
          <a:prstGeom prst="rect">
            <a:avLst/>
          </a:prstGeom>
          <a:noFill/>
        </p:spPr>
        <p:txBody>
          <a:bodyPr wrap="square" rtlCol="0">
            <a:spAutoFit/>
          </a:bodyPr>
          <a:lstStyle/>
          <a:p>
            <a:r>
              <a:rPr lang="en-AU" sz="2200" u="sng" dirty="0" smtClean="0">
                <a:solidFill>
                  <a:srgbClr val="FFFF00"/>
                </a:solidFill>
              </a:rPr>
              <a:t>Church Membership</a:t>
            </a:r>
            <a:endParaRPr lang="en-AU" sz="2200" u="sng" dirty="0">
              <a:solidFill>
                <a:srgbClr val="FFFF00"/>
              </a:solidFill>
            </a:endParaRPr>
          </a:p>
        </p:txBody>
      </p:sp>
      <p:sp>
        <p:nvSpPr>
          <p:cNvPr id="2" name="Rectangle 1"/>
          <p:cNvSpPr/>
          <p:nvPr/>
        </p:nvSpPr>
        <p:spPr>
          <a:xfrm>
            <a:off x="46509" y="0"/>
            <a:ext cx="8980699" cy="1015663"/>
          </a:xfrm>
          <a:prstGeom prst="rect">
            <a:avLst/>
          </a:prstGeom>
          <a:ln w="15875">
            <a:solidFill>
              <a:schemeClr val="bg1"/>
            </a:solidFill>
          </a:ln>
        </p:spPr>
        <p:txBody>
          <a:bodyPr wrap="square">
            <a:spAutoFit/>
          </a:bodyPr>
          <a:lstStyle/>
          <a:p>
            <a:r>
              <a:rPr lang="en-AU" sz="2000" b="1" baseline="30000" dirty="0">
                <a:solidFill>
                  <a:schemeClr val="bg1"/>
                </a:solidFill>
                <a:latin typeface="Comic Sans MS" charset="0"/>
                <a:ea typeface="Arial" charset="0"/>
                <a:cs typeface="Times New Roman" charset="0"/>
              </a:rPr>
              <a:t>V4 </a:t>
            </a:r>
            <a:r>
              <a:rPr lang="en-AU" sz="2000" dirty="0">
                <a:solidFill>
                  <a:schemeClr val="bg1"/>
                </a:solidFill>
                <a:latin typeface="Comic Sans MS" charset="0"/>
                <a:ea typeface="Arial" charset="0"/>
                <a:cs typeface="Times New Roman" charset="0"/>
              </a:rPr>
              <a:t>Now there are </a:t>
            </a:r>
            <a:r>
              <a:rPr lang="en-AU" sz="2000" b="1" dirty="0">
                <a:solidFill>
                  <a:schemeClr val="bg1"/>
                </a:solidFill>
                <a:latin typeface="Comic Sans MS" charset="0"/>
                <a:ea typeface="Arial" charset="0"/>
                <a:cs typeface="Times New Roman" charset="0"/>
              </a:rPr>
              <a:t>varieties</a:t>
            </a:r>
            <a:r>
              <a:rPr lang="en-AU" sz="2000" dirty="0">
                <a:solidFill>
                  <a:schemeClr val="bg1"/>
                </a:solidFill>
                <a:latin typeface="Comic Sans MS" charset="0"/>
                <a:ea typeface="Arial" charset="0"/>
                <a:cs typeface="Times New Roman" charset="0"/>
              </a:rPr>
              <a:t> of gifts, but the </a:t>
            </a:r>
            <a:r>
              <a:rPr lang="en-AU" sz="2000" b="1" dirty="0">
                <a:solidFill>
                  <a:schemeClr val="bg1"/>
                </a:solidFill>
                <a:latin typeface="Comic Sans MS" charset="0"/>
                <a:ea typeface="Arial" charset="0"/>
                <a:cs typeface="Times New Roman" charset="0"/>
              </a:rPr>
              <a:t>same</a:t>
            </a:r>
            <a:r>
              <a:rPr lang="en-AU" sz="2000" dirty="0">
                <a:solidFill>
                  <a:schemeClr val="bg1"/>
                </a:solidFill>
                <a:latin typeface="Comic Sans MS" charset="0"/>
                <a:ea typeface="Arial" charset="0"/>
                <a:cs typeface="Times New Roman" charset="0"/>
              </a:rPr>
              <a:t> </a:t>
            </a:r>
            <a:r>
              <a:rPr lang="en-AU" sz="2000" u="sng" dirty="0">
                <a:solidFill>
                  <a:schemeClr val="bg1"/>
                </a:solidFill>
                <a:latin typeface="Comic Sans MS" charset="0"/>
                <a:ea typeface="Arial" charset="0"/>
                <a:cs typeface="Times New Roman" charset="0"/>
              </a:rPr>
              <a:t>Spirit</a:t>
            </a:r>
            <a:r>
              <a:rPr lang="en-AU" sz="2000" dirty="0">
                <a:solidFill>
                  <a:schemeClr val="bg1"/>
                </a:solidFill>
                <a:latin typeface="Comic Sans MS" charset="0"/>
                <a:ea typeface="Arial" charset="0"/>
                <a:cs typeface="Times New Roman" charset="0"/>
              </a:rPr>
              <a:t>;  </a:t>
            </a:r>
            <a:r>
              <a:rPr lang="en-AU" sz="2000" b="1" baseline="30000" dirty="0">
                <a:solidFill>
                  <a:schemeClr val="bg1"/>
                </a:solidFill>
                <a:latin typeface="Comic Sans MS" charset="0"/>
                <a:ea typeface="Arial" charset="0"/>
                <a:cs typeface="Times New Roman" charset="0"/>
              </a:rPr>
              <a:t>5 </a:t>
            </a:r>
            <a:r>
              <a:rPr lang="en-AU" sz="2000" dirty="0">
                <a:solidFill>
                  <a:schemeClr val="bg1"/>
                </a:solidFill>
                <a:latin typeface="Comic Sans MS" charset="0"/>
                <a:ea typeface="Arial" charset="0"/>
                <a:cs typeface="Times New Roman" charset="0"/>
              </a:rPr>
              <a:t>and there are varieties of </a:t>
            </a:r>
            <a:r>
              <a:rPr lang="en-AU" sz="2000" b="1" dirty="0">
                <a:solidFill>
                  <a:schemeClr val="bg1"/>
                </a:solidFill>
                <a:latin typeface="Comic Sans MS" charset="0"/>
                <a:ea typeface="Arial" charset="0"/>
                <a:cs typeface="Times New Roman" charset="0"/>
              </a:rPr>
              <a:t>service</a:t>
            </a:r>
            <a:r>
              <a:rPr lang="en-AU" sz="2000" dirty="0">
                <a:solidFill>
                  <a:schemeClr val="bg1"/>
                </a:solidFill>
                <a:latin typeface="Comic Sans MS" charset="0"/>
                <a:ea typeface="Arial" charset="0"/>
                <a:cs typeface="Times New Roman" charset="0"/>
              </a:rPr>
              <a:t>, but the same </a:t>
            </a:r>
            <a:r>
              <a:rPr lang="en-AU" sz="2000" u="sng" dirty="0">
                <a:solidFill>
                  <a:schemeClr val="bg1"/>
                </a:solidFill>
                <a:latin typeface="Comic Sans MS" charset="0"/>
                <a:ea typeface="Arial" charset="0"/>
                <a:cs typeface="Times New Roman" charset="0"/>
              </a:rPr>
              <a:t>Lord</a:t>
            </a:r>
            <a:r>
              <a:rPr lang="en-AU" sz="2000" dirty="0">
                <a:solidFill>
                  <a:schemeClr val="bg1"/>
                </a:solidFill>
                <a:latin typeface="Comic Sans MS" charset="0"/>
                <a:ea typeface="Arial" charset="0"/>
                <a:cs typeface="Times New Roman" charset="0"/>
              </a:rPr>
              <a:t>;  </a:t>
            </a:r>
            <a:r>
              <a:rPr lang="en-AU" sz="2000" b="1" baseline="30000" dirty="0">
                <a:solidFill>
                  <a:schemeClr val="bg1"/>
                </a:solidFill>
                <a:latin typeface="Comic Sans MS" charset="0"/>
                <a:ea typeface="Arial" charset="0"/>
                <a:cs typeface="Times New Roman" charset="0"/>
              </a:rPr>
              <a:t>6 </a:t>
            </a:r>
            <a:r>
              <a:rPr lang="en-AU" sz="2000" dirty="0">
                <a:solidFill>
                  <a:schemeClr val="bg1"/>
                </a:solidFill>
                <a:latin typeface="Comic Sans MS" charset="0"/>
                <a:ea typeface="Arial" charset="0"/>
                <a:cs typeface="Times New Roman" charset="0"/>
              </a:rPr>
              <a:t>and there are varieties of </a:t>
            </a:r>
            <a:r>
              <a:rPr lang="en-AU" sz="2000" b="1" dirty="0">
                <a:solidFill>
                  <a:schemeClr val="bg1"/>
                </a:solidFill>
                <a:latin typeface="Comic Sans MS" charset="0"/>
                <a:ea typeface="Arial" charset="0"/>
                <a:cs typeface="Times New Roman" charset="0"/>
              </a:rPr>
              <a:t>activities</a:t>
            </a:r>
            <a:r>
              <a:rPr lang="en-AU" sz="2000" dirty="0">
                <a:solidFill>
                  <a:schemeClr val="bg1"/>
                </a:solidFill>
                <a:latin typeface="Comic Sans MS" charset="0"/>
                <a:ea typeface="Arial" charset="0"/>
                <a:cs typeface="Times New Roman" charset="0"/>
              </a:rPr>
              <a:t>, but it is the same </a:t>
            </a:r>
            <a:r>
              <a:rPr lang="en-AU" sz="2000" u="sng" dirty="0">
                <a:solidFill>
                  <a:schemeClr val="bg1"/>
                </a:solidFill>
                <a:latin typeface="Comic Sans MS" charset="0"/>
                <a:ea typeface="Arial" charset="0"/>
                <a:cs typeface="Times New Roman" charset="0"/>
              </a:rPr>
              <a:t>God</a:t>
            </a:r>
            <a:r>
              <a:rPr lang="en-AU" sz="2000" dirty="0">
                <a:solidFill>
                  <a:schemeClr val="bg1"/>
                </a:solidFill>
                <a:latin typeface="Comic Sans MS" charset="0"/>
                <a:ea typeface="Arial" charset="0"/>
                <a:cs typeface="Times New Roman" charset="0"/>
              </a:rPr>
              <a:t> who empowers them all in everyone.</a:t>
            </a:r>
            <a:r>
              <a:rPr lang="en-GB" sz="2000" dirty="0">
                <a:solidFill>
                  <a:schemeClr val="bg1"/>
                </a:solidFill>
              </a:rPr>
              <a:t> </a:t>
            </a:r>
            <a:endParaRPr lang="en-AU" sz="2000" dirty="0">
              <a:solidFill>
                <a:schemeClr val="bg1"/>
              </a:solidFill>
            </a:endParaRPr>
          </a:p>
        </p:txBody>
      </p:sp>
      <p:pic>
        <p:nvPicPr>
          <p:cNvPr id="1026" name="Picture 2" descr="ttp://2.bp.blogspot.com/-wjeOoHb1D5g/Tb7XMl2L6ZI/AAAAAAAAA_g/tkX-B9hHo3E/s1600/labels+of+Human+Anatomy.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637232" y="941952"/>
            <a:ext cx="1864954" cy="279976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13119" y="1347480"/>
            <a:ext cx="8125243" cy="2462213"/>
          </a:xfrm>
          <a:prstGeom prst="rect">
            <a:avLst/>
          </a:prstGeom>
          <a:solidFill>
            <a:schemeClr val="tx1"/>
          </a:solid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member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hand;  foot;  eye;  ear;  arm;  leg;  knee;  kidney;  nose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For a body to lose a member, is to be “dismembered”</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 one member is complete on their own. We depend on each other</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become the body of Christ, not because we’re the same, but because we’re different.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Not about sameness;  politics;  control</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All about connectedness and mutual interdependence</a:t>
            </a:r>
          </a:p>
        </p:txBody>
      </p:sp>
      <p:sp>
        <p:nvSpPr>
          <p:cNvPr id="14" name="TextBox 13"/>
          <p:cNvSpPr txBox="1"/>
          <p:nvPr/>
        </p:nvSpPr>
        <p:spPr>
          <a:xfrm>
            <a:off x="2999556" y="1015663"/>
            <a:ext cx="4752528"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Properly </a:t>
            </a:r>
            <a:r>
              <a:rPr lang="en-US" sz="2200" smtClean="0">
                <a:solidFill>
                  <a:schemeClr val="bg1"/>
                </a:solidFill>
                <a:latin typeface="Times New Roman" charset="0"/>
                <a:ea typeface="Times New Roman" charset="0"/>
                <a:cs typeface="Times New Roman" charset="0"/>
              </a:rPr>
              <a:t>understood anatomically</a:t>
            </a:r>
            <a:endParaRPr lang="en-US" sz="2200" dirty="0" smtClean="0">
              <a:solidFill>
                <a:schemeClr val="bg1"/>
              </a:solidFill>
              <a:latin typeface="Times New Roman" charset="0"/>
              <a:ea typeface="Times New Roman" charset="0"/>
              <a:cs typeface="Times New Roman" charset="0"/>
            </a:endParaRPr>
          </a:p>
        </p:txBody>
      </p:sp>
      <p:sp>
        <p:nvSpPr>
          <p:cNvPr id="9" name="TextBox 8"/>
          <p:cNvSpPr txBox="1"/>
          <p:nvPr/>
        </p:nvSpPr>
        <p:spPr>
          <a:xfrm>
            <a:off x="151587" y="3603967"/>
            <a:ext cx="8951050" cy="2123658"/>
          </a:xfrm>
          <a:prstGeom prst="rect">
            <a:avLst/>
          </a:prstGeom>
          <a:noFill/>
          <a:ln w="15875">
            <a:noFill/>
          </a:ln>
        </p:spPr>
        <p:txBody>
          <a:bodyPr wrap="square" rtlCol="0">
            <a:spAutoFit/>
          </a:bodyPr>
          <a:lstStyle/>
          <a:p>
            <a:pPr marL="342900" indent="-342900">
              <a:buFont typeface="Arial" charset="0"/>
              <a:buChar char="•"/>
            </a:pPr>
            <a:r>
              <a:rPr lang="en-US" sz="2200" dirty="0" smtClean="0">
                <a:solidFill>
                  <a:srgbClr val="FFFF00"/>
                </a:solidFill>
                <a:latin typeface="Times New Roman" charset="0"/>
                <a:ea typeface="Times New Roman" charset="0"/>
                <a:cs typeface="Times New Roman" charset="0"/>
              </a:rPr>
              <a:t>Parasite </a:t>
            </a:r>
            <a:r>
              <a:rPr lang="mr-IN" sz="2200" dirty="0" smtClean="0">
                <a:solidFill>
                  <a:srgbClr val="FFFF00"/>
                </a:solidFill>
                <a:latin typeface="Times New Roman" charset="0"/>
                <a:ea typeface="Times New Roman" charset="0"/>
                <a:cs typeface="Times New Roman" charset="0"/>
              </a:rPr>
              <a:t>–</a:t>
            </a:r>
            <a:r>
              <a:rPr lang="en-US" sz="2200" dirty="0" smtClean="0">
                <a:solidFill>
                  <a:srgbClr val="FFFF00"/>
                </a:solidFill>
                <a:latin typeface="Times New Roman" charset="0"/>
                <a:ea typeface="Times New Roman" charset="0"/>
                <a:cs typeface="Times New Roman" charset="0"/>
              </a:rPr>
              <a:t> </a:t>
            </a:r>
            <a:r>
              <a:rPr lang="en-US" sz="2200" dirty="0" smtClean="0">
                <a:solidFill>
                  <a:schemeClr val="bg1"/>
                </a:solidFill>
                <a:latin typeface="Times New Roman" charset="0"/>
                <a:ea typeface="Times New Roman" charset="0"/>
                <a:cs typeface="Times New Roman" charset="0"/>
              </a:rPr>
              <a:t>in the body but a separate organism.  Enjoy the environment;  Not connected to Christ;  Don’t build the body up, but drain it</a:t>
            </a:r>
          </a:p>
          <a:p>
            <a:pPr marL="342900" indent="-342900">
              <a:buFont typeface="Arial" charset="0"/>
              <a:buChar char="•"/>
            </a:pPr>
            <a:r>
              <a:rPr lang="en-US" sz="2200" dirty="0" smtClean="0">
                <a:solidFill>
                  <a:srgbClr val="FFFF00"/>
                </a:solidFill>
                <a:latin typeface="Times New Roman" charset="0"/>
                <a:ea typeface="Times New Roman" charset="0"/>
                <a:cs typeface="Times New Roman" charset="0"/>
              </a:rPr>
              <a:t>Cancer </a:t>
            </a:r>
            <a:r>
              <a:rPr lang="mr-IN" sz="2200" dirty="0" smtClean="0">
                <a:solidFill>
                  <a:srgbClr val="FFFF00"/>
                </a:solidFill>
                <a:latin typeface="Times New Roman" charset="0"/>
                <a:ea typeface="Times New Roman" charset="0"/>
                <a:cs typeface="Times New Roman" charset="0"/>
              </a:rPr>
              <a:t>–</a:t>
            </a:r>
            <a:r>
              <a:rPr lang="en-US" sz="2200" dirty="0" smtClean="0">
                <a:solidFill>
                  <a:srgbClr val="FFFF00"/>
                </a:solidFill>
                <a:latin typeface="Times New Roman" charset="0"/>
                <a:ea typeface="Times New Roman" charset="0"/>
                <a:cs typeface="Times New Roman" charset="0"/>
              </a:rPr>
              <a:t> </a:t>
            </a:r>
            <a:r>
              <a:rPr lang="en-US" sz="2200" dirty="0" smtClean="0">
                <a:solidFill>
                  <a:schemeClr val="bg1"/>
                </a:solidFill>
                <a:latin typeface="Times New Roman" charset="0"/>
                <a:ea typeface="Times New Roman" charset="0"/>
                <a:cs typeface="Times New Roman" charset="0"/>
              </a:rPr>
              <a:t>connected in some way to the body, but take over, and growth is all about themselves, at the expense of the body</a:t>
            </a:r>
          </a:p>
          <a:p>
            <a:pPr marL="342900" indent="-342900">
              <a:buFont typeface="Arial" charset="0"/>
              <a:buChar char="•"/>
            </a:pPr>
            <a:r>
              <a:rPr lang="en-US" sz="2200" dirty="0" smtClean="0">
                <a:solidFill>
                  <a:srgbClr val="FFFF00"/>
                </a:solidFill>
                <a:latin typeface="Times New Roman" charset="0"/>
                <a:ea typeface="Times New Roman" charset="0"/>
                <a:cs typeface="Times New Roman" charset="0"/>
              </a:rPr>
              <a:t>Members </a:t>
            </a:r>
            <a:r>
              <a:rPr lang="mr-IN" sz="2200" dirty="0" smtClean="0">
                <a:solidFill>
                  <a:srgbClr val="FFFF00"/>
                </a:solidFill>
                <a:latin typeface="Times New Roman" charset="0"/>
                <a:ea typeface="Times New Roman" charset="0"/>
                <a:cs typeface="Times New Roman" charset="0"/>
              </a:rPr>
              <a:t>–</a:t>
            </a:r>
            <a:r>
              <a:rPr lang="en-US" sz="2200" dirty="0" smtClean="0">
                <a:solidFill>
                  <a:srgbClr val="FFFF00"/>
                </a:solidFill>
                <a:latin typeface="Times New Roman" charset="0"/>
                <a:ea typeface="Times New Roman" charset="0"/>
                <a:cs typeface="Times New Roman" charset="0"/>
              </a:rPr>
              <a:t> </a:t>
            </a:r>
            <a:r>
              <a:rPr lang="en-US" sz="2200" dirty="0" smtClean="0">
                <a:solidFill>
                  <a:schemeClr val="bg1"/>
                </a:solidFill>
                <a:latin typeface="Times New Roman" charset="0"/>
                <a:ea typeface="Times New Roman" charset="0"/>
                <a:cs typeface="Times New Roman" charset="0"/>
              </a:rPr>
              <a:t>Connected to Christ;  Each member working for the good of the other members</a:t>
            </a:r>
            <a:endParaRPr lang="en-US" sz="2200" dirty="0" smtClean="0">
              <a:solidFill>
                <a:srgbClr val="FFFF00"/>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1992111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284524"/>
          </a:xfrm>
          <a:prstGeom prst="rect">
            <a:avLst/>
          </a:prstGeom>
          <a:noFill/>
          <a:ln w="9525">
            <a:noFill/>
            <a:miter lim="800000"/>
            <a:headEnd/>
            <a:tailEnd/>
          </a:ln>
        </p:spPr>
        <p:txBody>
          <a:bodyPr wrap="square">
            <a:prstTxWarp prst="textNoShape">
              <a:avLst/>
            </a:prstTxWarp>
            <a:spAutoFit/>
          </a:bodyPr>
          <a:lstStyle/>
          <a:p>
            <a:pPr>
              <a:lnSpc>
                <a:spcPct val="115000"/>
              </a:lnSpc>
              <a:spcAft>
                <a:spcPts val="0"/>
              </a:spcAft>
            </a:pPr>
            <a:r>
              <a:rPr lang="en-AU" sz="2800" b="1" dirty="0" smtClean="0">
                <a:solidFill>
                  <a:schemeClr val="bg1"/>
                </a:solidFill>
                <a:latin typeface="Times New Roman" charset="0"/>
                <a:ea typeface="Arial" charset="0"/>
                <a:cs typeface="Times New Roman" charset="0"/>
              </a:rPr>
              <a:t>12  </a:t>
            </a:r>
            <a:r>
              <a:rPr lang="en-AU" sz="2800" dirty="0" smtClean="0">
                <a:solidFill>
                  <a:schemeClr val="bg1"/>
                </a:solidFill>
                <a:latin typeface="Times New Roman" charset="0"/>
                <a:ea typeface="Arial" charset="0"/>
                <a:cs typeface="Times New Roman" charset="0"/>
              </a:rPr>
              <a:t>Now </a:t>
            </a:r>
            <a:r>
              <a:rPr lang="en-AU" sz="2800" dirty="0">
                <a:solidFill>
                  <a:schemeClr val="bg1"/>
                </a:solidFill>
                <a:latin typeface="Times New Roman" charset="0"/>
                <a:ea typeface="Arial" charset="0"/>
                <a:cs typeface="Times New Roman" charset="0"/>
              </a:rPr>
              <a:t>concerning spiritual gifts, brothers, I do not want you to be uninformed.  </a:t>
            </a:r>
            <a:r>
              <a:rPr lang="en-AU" sz="2800" b="1" baseline="30000" dirty="0">
                <a:solidFill>
                  <a:schemeClr val="bg1"/>
                </a:solidFill>
                <a:latin typeface="Times New Roman" charset="0"/>
                <a:ea typeface="Arial" charset="0"/>
                <a:cs typeface="Times New Roman" charset="0"/>
              </a:rPr>
              <a:t>2 </a:t>
            </a:r>
            <a:r>
              <a:rPr lang="en-AU" sz="2800" dirty="0">
                <a:solidFill>
                  <a:schemeClr val="bg1"/>
                </a:solidFill>
                <a:latin typeface="Times New Roman" charset="0"/>
                <a:ea typeface="Arial" charset="0"/>
                <a:cs typeface="Times New Roman" charset="0"/>
              </a:rPr>
              <a:t>You know that when you were pagans you were led astray to mute idols, however you were led.  </a:t>
            </a:r>
            <a:r>
              <a:rPr lang="en-AU" sz="2800" b="1" baseline="30000" dirty="0">
                <a:solidFill>
                  <a:schemeClr val="bg1"/>
                </a:solidFill>
                <a:latin typeface="Times New Roman" charset="0"/>
                <a:ea typeface="Arial" charset="0"/>
                <a:cs typeface="Times New Roman" charset="0"/>
              </a:rPr>
              <a:t>3 </a:t>
            </a:r>
            <a:r>
              <a:rPr lang="en-AU" sz="2800" dirty="0">
                <a:solidFill>
                  <a:schemeClr val="bg1"/>
                </a:solidFill>
                <a:latin typeface="Times New Roman" charset="0"/>
                <a:ea typeface="Arial" charset="0"/>
                <a:cs typeface="Times New Roman" charset="0"/>
              </a:rPr>
              <a:t>Therefore I want you to understand that no one speaking in the Spirit of God ever says “Jesus is accursed!” and no one can say “Jesus is Lord” except in the Holy Spirit. </a:t>
            </a:r>
            <a:endParaRPr lang="en-GB" sz="2800" dirty="0">
              <a:solidFill>
                <a:schemeClr val="bg1"/>
              </a:solidFill>
              <a:latin typeface="Calibri" charset="0"/>
              <a:ea typeface="Arial" charset="0"/>
              <a:cs typeface="Times New Roman" charset="0"/>
            </a:endParaRPr>
          </a:p>
          <a:p>
            <a:pPr>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4 </a:t>
            </a:r>
            <a:r>
              <a:rPr lang="en-AU" sz="2800" dirty="0">
                <a:solidFill>
                  <a:schemeClr val="bg1"/>
                </a:solidFill>
                <a:latin typeface="Times New Roman" charset="0"/>
                <a:ea typeface="Arial" charset="0"/>
              </a:rPr>
              <a:t>Now there are varieties of gifts, but the same Spirit;  </a:t>
            </a:r>
            <a:r>
              <a:rPr lang="en-AU" sz="2800" b="1" baseline="30000" dirty="0">
                <a:solidFill>
                  <a:schemeClr val="bg1"/>
                </a:solidFill>
                <a:latin typeface="Times New Roman" charset="0"/>
                <a:ea typeface="Arial" charset="0"/>
              </a:rPr>
              <a:t>5 </a:t>
            </a:r>
            <a:r>
              <a:rPr lang="en-AU" sz="2800" dirty="0">
                <a:solidFill>
                  <a:schemeClr val="bg1"/>
                </a:solidFill>
                <a:latin typeface="Times New Roman" charset="0"/>
                <a:ea typeface="Arial" charset="0"/>
              </a:rPr>
              <a:t>and there are varieties of service, but the same Lord;  </a:t>
            </a:r>
            <a:r>
              <a:rPr lang="en-AU" sz="2800" b="1" baseline="30000" dirty="0">
                <a:solidFill>
                  <a:schemeClr val="bg1"/>
                </a:solidFill>
                <a:latin typeface="Times New Roman" charset="0"/>
                <a:ea typeface="Arial" charset="0"/>
              </a:rPr>
              <a:t>6 </a:t>
            </a:r>
            <a:r>
              <a:rPr lang="en-AU" sz="2800" dirty="0">
                <a:solidFill>
                  <a:schemeClr val="bg1"/>
                </a:solidFill>
                <a:latin typeface="Times New Roman" charset="0"/>
                <a:ea typeface="Arial" charset="0"/>
              </a:rPr>
              <a:t>and there are varieties of activities, but it is the same God who empowers them all in everyone.</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097680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rPr>
              <a:t>7 </a:t>
            </a:r>
            <a:r>
              <a:rPr lang="en-AU" sz="2800" dirty="0">
                <a:solidFill>
                  <a:schemeClr val="bg1"/>
                </a:solidFill>
                <a:latin typeface="Times New Roman" charset="0"/>
                <a:ea typeface="Arial" charset="0"/>
              </a:rPr>
              <a:t>To each is given the manifestation of the Spirit for the common good.  </a:t>
            </a:r>
            <a:r>
              <a:rPr lang="en-AU" sz="2800" b="1" baseline="30000" dirty="0">
                <a:solidFill>
                  <a:schemeClr val="bg1"/>
                </a:solidFill>
                <a:latin typeface="Times New Roman" charset="0"/>
                <a:ea typeface="Arial" charset="0"/>
              </a:rPr>
              <a:t>8 </a:t>
            </a:r>
            <a:r>
              <a:rPr lang="en-AU" sz="2800" dirty="0">
                <a:solidFill>
                  <a:schemeClr val="bg1"/>
                </a:solidFill>
                <a:latin typeface="Times New Roman" charset="0"/>
                <a:ea typeface="Arial" charset="0"/>
              </a:rPr>
              <a:t>For to one is given through the Spirit the utterance of wisdom, and to another the utterance of knowledge according to the same Spirit, </a:t>
            </a:r>
            <a:r>
              <a:rPr lang="en-AU" sz="2800" b="1" baseline="30000" dirty="0">
                <a:solidFill>
                  <a:schemeClr val="bg1"/>
                </a:solidFill>
                <a:latin typeface="Times New Roman" charset="0"/>
                <a:ea typeface="Arial" charset="0"/>
              </a:rPr>
              <a:t>9 </a:t>
            </a:r>
            <a:r>
              <a:rPr lang="en-AU" sz="2800" dirty="0">
                <a:solidFill>
                  <a:schemeClr val="bg1"/>
                </a:solidFill>
                <a:latin typeface="Times New Roman" charset="0"/>
                <a:ea typeface="Arial" charset="0"/>
              </a:rPr>
              <a:t>to another faith by the same Spirit, to another gifts of healing by the one Spirit, </a:t>
            </a:r>
            <a:r>
              <a:rPr lang="en-AU" sz="2800" b="1" baseline="30000" dirty="0">
                <a:solidFill>
                  <a:schemeClr val="bg1"/>
                </a:solidFill>
                <a:latin typeface="Times New Roman" charset="0"/>
                <a:ea typeface="Arial" charset="0"/>
              </a:rPr>
              <a:t>10 </a:t>
            </a:r>
            <a:r>
              <a:rPr lang="en-AU" sz="2800" dirty="0">
                <a:solidFill>
                  <a:schemeClr val="bg1"/>
                </a:solidFill>
                <a:latin typeface="Times New Roman" charset="0"/>
                <a:ea typeface="Arial" charset="0"/>
              </a:rPr>
              <a:t>to another the working of miracles, to another prophecy, to another the ability to distinguish between spirits, to another various kinds of tongues, to another the interpretation of tongues.  </a:t>
            </a:r>
            <a:r>
              <a:rPr lang="en-AU" sz="2800" b="1" baseline="30000" dirty="0">
                <a:solidFill>
                  <a:schemeClr val="bg1"/>
                </a:solidFill>
                <a:latin typeface="Times New Roman" charset="0"/>
                <a:ea typeface="Arial" charset="0"/>
              </a:rPr>
              <a:t>11 </a:t>
            </a:r>
            <a:r>
              <a:rPr lang="en-AU" sz="2800" dirty="0">
                <a:solidFill>
                  <a:schemeClr val="bg1"/>
                </a:solidFill>
                <a:latin typeface="Times New Roman" charset="0"/>
                <a:ea typeface="Arial" charset="0"/>
              </a:rPr>
              <a:t>All these are empowered by one and the same Spirit, who apportions to each one individually as he wills.</a:t>
            </a:r>
            <a:r>
              <a:rPr lang="en-GB" sz="2800" dirty="0">
                <a:solidFill>
                  <a:schemeClr val="bg1"/>
                </a:solidFill>
              </a:rPr>
              <a:t> </a:t>
            </a:r>
            <a:r>
              <a:rPr lang="en-AU" sz="2800" dirty="0" smtClean="0">
                <a:solidFill>
                  <a:schemeClr val="bg1"/>
                </a:solidFill>
                <a:latin typeface="Times New Roman" charset="0"/>
                <a:ea typeface="Arial" charset="0"/>
                <a:cs typeface="Times New Roman" charset="0"/>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919453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877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2800" b="1" baseline="30000" dirty="0">
                <a:solidFill>
                  <a:schemeClr val="bg1"/>
                </a:solidFill>
                <a:latin typeface="Times New Roman" charset="0"/>
                <a:ea typeface="Arial" charset="0"/>
                <a:cs typeface="Times New Roman" charset="0"/>
              </a:rPr>
              <a:t>12 </a:t>
            </a:r>
            <a:r>
              <a:rPr lang="en-AU" sz="2800" dirty="0">
                <a:solidFill>
                  <a:schemeClr val="bg1"/>
                </a:solidFill>
                <a:latin typeface="Times New Roman" charset="0"/>
                <a:ea typeface="Arial" charset="0"/>
                <a:cs typeface="Times New Roman" charset="0"/>
              </a:rPr>
              <a:t>For just as the body is one and has many members, and all the members of the body, though many, are one body, so it is with Christ.  </a:t>
            </a:r>
            <a:r>
              <a:rPr lang="en-AU" sz="2800" b="1" baseline="30000" dirty="0">
                <a:solidFill>
                  <a:schemeClr val="bg1"/>
                </a:solidFill>
                <a:latin typeface="Times New Roman" charset="0"/>
                <a:ea typeface="Arial" charset="0"/>
                <a:cs typeface="Times New Roman" charset="0"/>
              </a:rPr>
              <a:t>13 </a:t>
            </a:r>
            <a:r>
              <a:rPr lang="en-AU" sz="2800" dirty="0">
                <a:solidFill>
                  <a:schemeClr val="bg1"/>
                </a:solidFill>
                <a:latin typeface="Times New Roman" charset="0"/>
                <a:ea typeface="Arial" charset="0"/>
                <a:cs typeface="Times New Roman" charset="0"/>
              </a:rPr>
              <a:t>For in one Spirit we were all baptized into one body—Jews or Greeks, slaves or free—and all were made to drink of one Spirit.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24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800" b="1" baseline="30000" dirty="0">
                <a:solidFill>
                  <a:schemeClr val="bg1"/>
                </a:solidFill>
                <a:latin typeface="Times New Roman" charset="0"/>
                <a:ea typeface="Arial" charset="0"/>
              </a:rPr>
              <a:t>14 </a:t>
            </a:r>
            <a:r>
              <a:rPr lang="en-AU" sz="2800" dirty="0">
                <a:solidFill>
                  <a:schemeClr val="bg1"/>
                </a:solidFill>
                <a:latin typeface="Times New Roman" charset="0"/>
                <a:ea typeface="Arial" charset="0"/>
              </a:rPr>
              <a:t>For the body does not consist of one member but of many.  </a:t>
            </a:r>
            <a:r>
              <a:rPr lang="en-AU" sz="2800" b="1" baseline="30000" dirty="0">
                <a:solidFill>
                  <a:schemeClr val="bg1"/>
                </a:solidFill>
                <a:latin typeface="Times New Roman" charset="0"/>
                <a:ea typeface="Arial" charset="0"/>
              </a:rPr>
              <a:t>15 </a:t>
            </a:r>
            <a:r>
              <a:rPr lang="en-AU" sz="2800" dirty="0">
                <a:solidFill>
                  <a:schemeClr val="bg1"/>
                </a:solidFill>
                <a:latin typeface="Times New Roman" charset="0"/>
                <a:ea typeface="Arial" charset="0"/>
              </a:rPr>
              <a:t>If the foot should say, “Because I am not a hand, I do not belong to the body,” that would not make it any less a part of the body.  </a:t>
            </a:r>
            <a:r>
              <a:rPr lang="en-AU" sz="2800" b="1" baseline="30000" dirty="0">
                <a:solidFill>
                  <a:schemeClr val="bg1"/>
                </a:solidFill>
                <a:latin typeface="Times New Roman" charset="0"/>
                <a:ea typeface="Arial" charset="0"/>
              </a:rPr>
              <a:t>16 </a:t>
            </a:r>
            <a:r>
              <a:rPr lang="en-AU" sz="2800" dirty="0">
                <a:solidFill>
                  <a:schemeClr val="bg1"/>
                </a:solidFill>
                <a:latin typeface="Times New Roman" charset="0"/>
                <a:ea typeface="Arial" charset="0"/>
              </a:rPr>
              <a:t>And if the ear should say, “Because I am not an eye, I do not belong to the body,” that would not make it any less a part of the body.  </a:t>
            </a:r>
            <a:r>
              <a:rPr lang="en-AU" sz="2800" b="1" baseline="30000" dirty="0">
                <a:solidFill>
                  <a:schemeClr val="bg1"/>
                </a:solidFill>
                <a:latin typeface="Times New Roman" charset="0"/>
                <a:ea typeface="Arial" charset="0"/>
              </a:rPr>
              <a:t>17 </a:t>
            </a:r>
            <a:r>
              <a:rPr lang="en-AU" sz="2800" dirty="0">
                <a:solidFill>
                  <a:schemeClr val="bg1"/>
                </a:solidFill>
                <a:latin typeface="Times New Roman" charset="0"/>
                <a:ea typeface="Arial" charset="0"/>
              </a:rPr>
              <a:t>If the whole body were an eye, where would be the sense of hearing?</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8590458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67514"/>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3200">
                <a:solidFill>
                  <a:schemeClr val="bg1"/>
                </a:solidFill>
                <a:latin typeface="Times New Roman" charset="0"/>
                <a:ea typeface="Arial" charset="0"/>
                <a:cs typeface="Times New Roman" charset="0"/>
              </a:rPr>
              <a:t>If the whole body were an ear, where would be the sense of smell?  </a:t>
            </a:r>
            <a:r>
              <a:rPr lang="en-AU" sz="3200" b="1" baseline="30000" dirty="0">
                <a:solidFill>
                  <a:schemeClr val="bg1"/>
                </a:solidFill>
                <a:latin typeface="Times New Roman" charset="0"/>
                <a:ea typeface="Arial" charset="0"/>
                <a:cs typeface="Times New Roman" charset="0"/>
              </a:rPr>
              <a:t>18 </a:t>
            </a:r>
            <a:r>
              <a:rPr lang="en-AU" sz="3200" dirty="0">
                <a:solidFill>
                  <a:schemeClr val="bg1"/>
                </a:solidFill>
                <a:latin typeface="Times New Roman" charset="0"/>
                <a:ea typeface="Arial" charset="0"/>
                <a:cs typeface="Times New Roman" charset="0"/>
              </a:rPr>
              <a:t>But as it is, God arranged the members in the body, each one of them, as he chose.  </a:t>
            </a:r>
            <a:r>
              <a:rPr lang="en-AU" sz="3200" b="1" baseline="30000" dirty="0">
                <a:solidFill>
                  <a:schemeClr val="bg1"/>
                </a:solidFill>
                <a:latin typeface="Times New Roman" charset="0"/>
                <a:ea typeface="Arial" charset="0"/>
                <a:cs typeface="Times New Roman" charset="0"/>
              </a:rPr>
              <a:t>19 </a:t>
            </a:r>
            <a:r>
              <a:rPr lang="en-AU" sz="3200" dirty="0">
                <a:solidFill>
                  <a:schemeClr val="bg1"/>
                </a:solidFill>
                <a:latin typeface="Times New Roman" charset="0"/>
                <a:ea typeface="Arial" charset="0"/>
                <a:cs typeface="Times New Roman" charset="0"/>
              </a:rPr>
              <a:t>If all were a single member, where would the body be?  </a:t>
            </a:r>
            <a:r>
              <a:rPr lang="en-AU" sz="3200" b="1" baseline="30000" dirty="0">
                <a:solidFill>
                  <a:schemeClr val="bg1"/>
                </a:solidFill>
                <a:latin typeface="Times New Roman" charset="0"/>
                <a:ea typeface="Arial" charset="0"/>
                <a:cs typeface="Times New Roman" charset="0"/>
              </a:rPr>
              <a:t>20 </a:t>
            </a:r>
            <a:r>
              <a:rPr lang="en-AU" sz="3200" dirty="0">
                <a:solidFill>
                  <a:schemeClr val="bg1"/>
                </a:solidFill>
                <a:latin typeface="Times New Roman" charset="0"/>
                <a:ea typeface="Arial" charset="0"/>
                <a:cs typeface="Times New Roman" charset="0"/>
              </a:rPr>
              <a:t>As it is, there are many parts, yet one body. </a:t>
            </a:r>
            <a:endParaRPr lang="en-GB" sz="2800" dirty="0">
              <a:solidFill>
                <a:schemeClr val="bg1"/>
              </a:solidFill>
              <a:latin typeface="Calibri" charset="0"/>
              <a:ea typeface="Arial" charset="0"/>
              <a:cs typeface="Times New Roman" charset="0"/>
            </a:endParaRPr>
          </a:p>
          <a:p>
            <a:pPr indent="152400">
              <a:lnSpc>
                <a:spcPct val="115000"/>
              </a:lnSpc>
              <a:spcAft>
                <a:spcPts val="0"/>
              </a:spcAft>
            </a:pPr>
            <a:r>
              <a:rPr lang="en-AU" sz="3200" dirty="0">
                <a:solidFill>
                  <a:schemeClr val="bg1"/>
                </a:solidFill>
                <a:latin typeface="Times New Roman" charset="0"/>
                <a:ea typeface="Arial" charset="0"/>
                <a:cs typeface="Times New Roman" charset="0"/>
              </a:rPr>
              <a:t> </a:t>
            </a:r>
            <a:endParaRPr lang="en-GB" sz="2800" dirty="0">
              <a:solidFill>
                <a:schemeClr val="bg1"/>
              </a:solidFill>
              <a:latin typeface="Calibri" charset="0"/>
              <a:ea typeface="Arial" charset="0"/>
              <a:cs typeface="Times New Roman" charset="0"/>
            </a:endParaRPr>
          </a:p>
          <a:p>
            <a:r>
              <a:rPr lang="en-AU" sz="3200" b="1" baseline="30000" dirty="0">
                <a:solidFill>
                  <a:schemeClr val="bg1"/>
                </a:solidFill>
                <a:latin typeface="Times New Roman" charset="0"/>
                <a:ea typeface="Arial" charset="0"/>
              </a:rPr>
              <a:t>21 </a:t>
            </a:r>
            <a:r>
              <a:rPr lang="en-AU" sz="3200" dirty="0">
                <a:solidFill>
                  <a:schemeClr val="bg1"/>
                </a:solidFill>
                <a:latin typeface="Times New Roman" charset="0"/>
                <a:ea typeface="Arial" charset="0"/>
              </a:rPr>
              <a:t>The eye cannot say to the hand, “I have no need of you,” nor again the head to the feet, “I have no need of you.”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0939084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00733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a:solidFill>
                  <a:schemeClr val="bg1"/>
                </a:solidFill>
                <a:latin typeface="Times New Roman" charset="0"/>
                <a:ea typeface="Arial" charset="0"/>
              </a:rPr>
              <a:t>22 </a:t>
            </a:r>
            <a:r>
              <a:rPr lang="en-AU" sz="2800">
                <a:solidFill>
                  <a:schemeClr val="bg1"/>
                </a:solidFill>
                <a:latin typeface="Times New Roman" charset="0"/>
                <a:ea typeface="Arial" charset="0"/>
              </a:rPr>
              <a:t>On the contrary, the parts of the body that seem to be weaker are indispensable, </a:t>
            </a:r>
            <a:r>
              <a:rPr lang="en-AU" sz="2800" b="1" baseline="30000">
                <a:solidFill>
                  <a:schemeClr val="bg1"/>
                </a:solidFill>
                <a:latin typeface="Times New Roman" charset="0"/>
                <a:ea typeface="Arial" charset="0"/>
              </a:rPr>
              <a:t>23 </a:t>
            </a:r>
            <a:r>
              <a:rPr lang="en-AU" sz="2800">
                <a:solidFill>
                  <a:schemeClr val="bg1"/>
                </a:solidFill>
                <a:latin typeface="Times New Roman" charset="0"/>
                <a:ea typeface="Arial" charset="0"/>
              </a:rPr>
              <a:t>and on those parts of the body that we think less honourable we bestow the greater honour, and our unpresentable parts are treated with greater modesty, </a:t>
            </a:r>
            <a:r>
              <a:rPr lang="en-AU" sz="2800" b="1" baseline="30000">
                <a:solidFill>
                  <a:schemeClr val="bg1"/>
                </a:solidFill>
                <a:latin typeface="Times New Roman" charset="0"/>
                <a:ea typeface="Arial" charset="0"/>
              </a:rPr>
              <a:t>24 </a:t>
            </a:r>
            <a:r>
              <a:rPr lang="en-AU" sz="2800">
                <a:solidFill>
                  <a:schemeClr val="bg1"/>
                </a:solidFill>
                <a:latin typeface="Times New Roman" charset="0"/>
                <a:ea typeface="Arial" charset="0"/>
              </a:rPr>
              <a:t>which our more presentable parts do not require.  </a:t>
            </a:r>
            <a:r>
              <a:rPr lang="en-AU" sz="2800" dirty="0">
                <a:solidFill>
                  <a:schemeClr val="bg1"/>
                </a:solidFill>
                <a:latin typeface="Times New Roman" charset="0"/>
                <a:ea typeface="Arial" charset="0"/>
              </a:rPr>
              <a:t>But God has so composed the body, giving greater honour to the part that lacked it, </a:t>
            </a:r>
            <a:r>
              <a:rPr lang="en-AU" sz="2800" b="1" baseline="30000" dirty="0">
                <a:solidFill>
                  <a:schemeClr val="bg1"/>
                </a:solidFill>
                <a:latin typeface="Times New Roman" charset="0"/>
                <a:ea typeface="Arial" charset="0"/>
              </a:rPr>
              <a:t>25 </a:t>
            </a:r>
            <a:r>
              <a:rPr lang="en-AU" sz="2800" dirty="0">
                <a:solidFill>
                  <a:schemeClr val="bg1"/>
                </a:solidFill>
                <a:latin typeface="Times New Roman" charset="0"/>
                <a:ea typeface="Arial" charset="0"/>
              </a:rPr>
              <a:t>that there may be no division in the body, but that the members may have the same care for one another.  </a:t>
            </a:r>
            <a:r>
              <a:rPr lang="en-AU" sz="2800" b="1" baseline="30000" dirty="0">
                <a:solidFill>
                  <a:schemeClr val="bg1"/>
                </a:solidFill>
                <a:latin typeface="Times New Roman" charset="0"/>
                <a:ea typeface="Arial" charset="0"/>
              </a:rPr>
              <a:t>26 </a:t>
            </a:r>
            <a:r>
              <a:rPr lang="en-AU" sz="2800" dirty="0">
                <a:solidFill>
                  <a:schemeClr val="bg1"/>
                </a:solidFill>
                <a:latin typeface="Times New Roman" charset="0"/>
                <a:ea typeface="Arial" charset="0"/>
              </a:rPr>
              <a:t>If one member suffers, all suffer together; if one member is honoured, all rejoice together.</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770193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82903"/>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AU" sz="2800" b="1" baseline="30000" dirty="0">
                <a:solidFill>
                  <a:schemeClr val="bg1"/>
                </a:solidFill>
                <a:latin typeface="Times New Roman" charset="0"/>
                <a:ea typeface="Arial" charset="0"/>
                <a:cs typeface="Times New Roman" charset="0"/>
              </a:rPr>
              <a:t>27 </a:t>
            </a:r>
            <a:r>
              <a:rPr lang="en-AU" sz="2800" dirty="0">
                <a:solidFill>
                  <a:schemeClr val="bg1"/>
                </a:solidFill>
                <a:latin typeface="Times New Roman" charset="0"/>
                <a:ea typeface="Arial" charset="0"/>
                <a:cs typeface="Times New Roman" charset="0"/>
              </a:rPr>
              <a:t>Now you are the body of Christ and individually members of it.  </a:t>
            </a:r>
            <a:r>
              <a:rPr lang="en-AU" sz="2800" b="1" baseline="30000" dirty="0">
                <a:solidFill>
                  <a:schemeClr val="bg1"/>
                </a:solidFill>
                <a:latin typeface="Times New Roman" charset="0"/>
                <a:ea typeface="Arial" charset="0"/>
                <a:cs typeface="Times New Roman" charset="0"/>
              </a:rPr>
              <a:t>28 </a:t>
            </a:r>
            <a:r>
              <a:rPr lang="en-AU" sz="2800" dirty="0">
                <a:solidFill>
                  <a:schemeClr val="bg1"/>
                </a:solidFill>
                <a:latin typeface="Times New Roman" charset="0"/>
                <a:ea typeface="Arial" charset="0"/>
                <a:cs typeface="Times New Roman" charset="0"/>
              </a:rPr>
              <a:t>And God has appointed in the church first apostles, second prophets, third teachers, then miracles, then gifts of healing, helping, administrating, and various kinds of tongues.  </a:t>
            </a:r>
            <a:r>
              <a:rPr lang="en-AU" sz="2800" b="1" baseline="30000" dirty="0">
                <a:solidFill>
                  <a:schemeClr val="bg1"/>
                </a:solidFill>
                <a:latin typeface="Times New Roman" charset="0"/>
                <a:ea typeface="Arial" charset="0"/>
                <a:cs typeface="Times New Roman" charset="0"/>
              </a:rPr>
              <a:t>29 </a:t>
            </a:r>
            <a:r>
              <a:rPr lang="en-AU" sz="2800" dirty="0">
                <a:solidFill>
                  <a:schemeClr val="bg1"/>
                </a:solidFill>
                <a:latin typeface="Times New Roman" charset="0"/>
                <a:ea typeface="Arial" charset="0"/>
                <a:cs typeface="Times New Roman" charset="0"/>
              </a:rPr>
              <a:t>Are all apostles?  Are all prophets?  Are all teachers?  Do all work miracles?  </a:t>
            </a:r>
            <a:r>
              <a:rPr lang="en-AU" sz="2800" b="1" baseline="30000" dirty="0">
                <a:solidFill>
                  <a:schemeClr val="bg1"/>
                </a:solidFill>
                <a:latin typeface="Times New Roman" charset="0"/>
                <a:ea typeface="Arial" charset="0"/>
                <a:cs typeface="Times New Roman" charset="0"/>
              </a:rPr>
              <a:t>30 </a:t>
            </a:r>
            <a:r>
              <a:rPr lang="en-AU" sz="2800" dirty="0">
                <a:solidFill>
                  <a:schemeClr val="bg1"/>
                </a:solidFill>
                <a:latin typeface="Times New Roman" charset="0"/>
                <a:ea typeface="Arial" charset="0"/>
                <a:cs typeface="Times New Roman" charset="0"/>
              </a:rPr>
              <a:t>Do all possess gifts of healing?  Do all speak with tongues?  Do all interpret?  </a:t>
            </a:r>
            <a:r>
              <a:rPr lang="en-AU" sz="2800" b="1" baseline="30000" dirty="0">
                <a:solidFill>
                  <a:schemeClr val="bg1"/>
                </a:solidFill>
                <a:latin typeface="Times New Roman" charset="0"/>
                <a:ea typeface="Arial" charset="0"/>
                <a:cs typeface="Times New Roman" charset="0"/>
              </a:rPr>
              <a:t>31 </a:t>
            </a:r>
            <a:r>
              <a:rPr lang="en-AU" sz="2800" dirty="0">
                <a:solidFill>
                  <a:schemeClr val="bg1"/>
                </a:solidFill>
                <a:latin typeface="Times New Roman" charset="0"/>
                <a:ea typeface="Arial" charset="0"/>
                <a:cs typeface="Times New Roman" charset="0"/>
              </a:rPr>
              <a:t>But earnestly desire the higher gifts. </a:t>
            </a:r>
            <a:endParaRPr lang="en-GB" sz="2400" dirty="0">
              <a:solidFill>
                <a:schemeClr val="bg1"/>
              </a:solidFill>
              <a:latin typeface="Calibri" charset="0"/>
              <a:ea typeface="Arial" charset="0"/>
              <a:cs typeface="Times New Roman" charset="0"/>
            </a:endParaRPr>
          </a:p>
          <a:p>
            <a:pPr indent="152400">
              <a:lnSpc>
                <a:spcPct val="115000"/>
              </a:lnSpc>
              <a:spcAft>
                <a:spcPts val="0"/>
              </a:spcAft>
            </a:pPr>
            <a:r>
              <a:rPr lang="en-AU" sz="2800" dirty="0">
                <a:solidFill>
                  <a:schemeClr val="bg1"/>
                </a:solidFill>
                <a:latin typeface="Times New Roman" charset="0"/>
                <a:ea typeface="Arial" charset="0"/>
                <a:cs typeface="Times New Roman" charset="0"/>
              </a:rPr>
              <a:t> </a:t>
            </a:r>
            <a:endParaRPr lang="en-GB" sz="2400" dirty="0">
              <a:solidFill>
                <a:schemeClr val="bg1"/>
              </a:solidFill>
              <a:latin typeface="Calibri" charset="0"/>
              <a:ea typeface="Arial" charset="0"/>
              <a:cs typeface="Times New Roman" charset="0"/>
            </a:endParaRPr>
          </a:p>
          <a:p>
            <a:r>
              <a:rPr lang="en-AU" sz="2800" dirty="0">
                <a:solidFill>
                  <a:schemeClr val="bg1"/>
                </a:solidFill>
                <a:latin typeface="Times New Roman" charset="0"/>
                <a:ea typeface="Arial" charset="0"/>
              </a:rPr>
              <a:t>And I will show you a still more excellent way.</a:t>
            </a:r>
            <a:r>
              <a:rPr lang="en-GB"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79742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Anatomy of the Church </a:t>
            </a:r>
            <a:r>
              <a:rPr lang="mr-IN" sz="2700" b="1" spc="60" dirty="0" smtClean="0">
                <a:solidFill>
                  <a:srgbClr val="FFFF00"/>
                </a:solidFill>
                <a:latin typeface="Times New Roman" charset="0"/>
                <a:ea typeface="Times New Roman" charset="0"/>
                <a:cs typeface="Times New Roman" charset="0"/>
              </a:rPr>
              <a:t>–</a:t>
            </a:r>
            <a:r>
              <a:rPr lang="en-AU" sz="2700" b="1" spc="60" dirty="0" smtClean="0">
                <a:solidFill>
                  <a:srgbClr val="FFFF00"/>
                </a:solidFill>
                <a:latin typeface="Times New Roman" charset="0"/>
                <a:ea typeface="Times New Roman" charset="0"/>
                <a:cs typeface="Times New Roman" charset="0"/>
              </a:rPr>
              <a:t> Members and the Body</a:t>
            </a:r>
            <a:endParaRPr lang="en-AU" sz="2200" b="1" spc="6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0" y="379301"/>
            <a:ext cx="9122955" cy="769441"/>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Division is of the flesh and not of the Spirit.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An </a:t>
            </a:r>
            <a:r>
              <a:rPr lang="en-US" sz="2200" b="1" dirty="0" smtClean="0">
                <a:solidFill>
                  <a:schemeClr val="bg1"/>
                </a:solidFill>
                <a:latin typeface="Times New Roman" charset="0"/>
                <a:ea typeface="Times New Roman" charset="0"/>
                <a:cs typeface="Times New Roman" charset="0"/>
              </a:rPr>
              <a:t>un</a:t>
            </a:r>
            <a:r>
              <a:rPr lang="en-US" sz="2200" dirty="0" smtClean="0">
                <a:solidFill>
                  <a:schemeClr val="bg1"/>
                </a:solidFill>
                <a:latin typeface="Times New Roman" charset="0"/>
                <a:ea typeface="Times New Roman" charset="0"/>
                <a:cs typeface="Times New Roman" charset="0"/>
              </a:rPr>
              <a:t>divided church, </a:t>
            </a:r>
            <a:r>
              <a:rPr lang="en-US" sz="2200" b="1" dirty="0" smtClean="0">
                <a:solidFill>
                  <a:schemeClr val="bg1"/>
                </a:solidFill>
                <a:latin typeface="Times New Roman" charset="0"/>
                <a:ea typeface="Times New Roman" charset="0"/>
                <a:cs typeface="Times New Roman" charset="0"/>
              </a:rPr>
              <a:t>ARE</a:t>
            </a:r>
            <a:r>
              <a:rPr lang="en-US" sz="2200" dirty="0" smtClean="0">
                <a:solidFill>
                  <a:schemeClr val="bg1"/>
                </a:solidFill>
                <a:latin typeface="Times New Roman" charset="0"/>
                <a:ea typeface="Times New Roman" charset="0"/>
                <a:cs typeface="Times New Roman" charset="0"/>
              </a:rPr>
              <a:t> ready for  Spiritual teaching.</a:t>
            </a:r>
            <a:endParaRPr lang="en-US" sz="2200" dirty="0" smtClean="0">
              <a:solidFill>
                <a:schemeClr val="bg1"/>
              </a:solidFill>
              <a:latin typeface="Comic Sans MS" charset="0"/>
              <a:ea typeface="Comic Sans MS" charset="0"/>
              <a:cs typeface="Comic Sans MS" charset="0"/>
            </a:endParaRPr>
          </a:p>
        </p:txBody>
      </p:sp>
      <p:sp>
        <p:nvSpPr>
          <p:cNvPr id="18" name="TextBox 17"/>
          <p:cNvSpPr txBox="1"/>
          <p:nvPr/>
        </p:nvSpPr>
        <p:spPr>
          <a:xfrm>
            <a:off x="2051720" y="1974924"/>
            <a:ext cx="4644008" cy="1107996"/>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The unity of the church</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Diversity of worship &amp; service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Diversity of Gifts</a:t>
            </a:r>
            <a:endParaRPr lang="en-US" sz="2200" dirty="0" smtClean="0">
              <a:solidFill>
                <a:schemeClr val="bg1"/>
              </a:solidFill>
              <a:latin typeface="Times New Roman" charset="0"/>
              <a:ea typeface="Times New Roman" charset="0"/>
              <a:cs typeface="Times New Roman" charset="0"/>
            </a:endParaRPr>
          </a:p>
        </p:txBody>
      </p:sp>
      <p:sp>
        <p:nvSpPr>
          <p:cNvPr id="5" name="Rectangle 4"/>
          <p:cNvSpPr/>
          <p:nvPr/>
        </p:nvSpPr>
        <p:spPr>
          <a:xfrm>
            <a:off x="221976" y="1191224"/>
            <a:ext cx="8568952" cy="769441"/>
          </a:xfrm>
          <a:prstGeom prst="rect">
            <a:avLst/>
          </a:prstGeom>
          <a:ln w="19050">
            <a:solidFill>
              <a:schemeClr val="bg1"/>
            </a:solidFill>
          </a:ln>
        </p:spPr>
        <p:txBody>
          <a:bodyPr wrap="square">
            <a:spAutoFit/>
          </a:bodyPr>
          <a:lstStyle/>
          <a:p>
            <a:r>
              <a:rPr lang="en-AU" sz="2200" b="1" baseline="30000" dirty="0" smtClean="0">
                <a:solidFill>
                  <a:schemeClr val="bg1"/>
                </a:solidFill>
                <a:latin typeface="Comic Sans MS" charset="0"/>
                <a:ea typeface="Comic Sans MS" charset="0"/>
                <a:cs typeface="Comic Sans MS" charset="0"/>
              </a:rPr>
              <a:t>1 </a:t>
            </a:r>
            <a:r>
              <a:rPr lang="en-AU" sz="2200" dirty="0" smtClean="0">
                <a:solidFill>
                  <a:schemeClr val="bg1"/>
                </a:solidFill>
                <a:latin typeface="Comic Sans MS" charset="0"/>
                <a:ea typeface="Comic Sans MS" charset="0"/>
                <a:cs typeface="Comic Sans MS" charset="0"/>
              </a:rPr>
              <a:t>Now, about Spiritual stuff </a:t>
            </a:r>
            <a:r>
              <a:rPr lang="en-AU" sz="2200" dirty="0" smtClean="0">
                <a:solidFill>
                  <a:schemeClr val="bg1"/>
                </a:solidFill>
                <a:latin typeface="Times New Roman" charset="0"/>
                <a:ea typeface="Times New Roman" charset="0"/>
                <a:cs typeface="Times New Roman" charset="0"/>
              </a:rPr>
              <a:t>[things that come from the Spirit] [the spiritual person]</a:t>
            </a:r>
            <a:r>
              <a:rPr lang="en-AU" sz="2200" dirty="0" smtClean="0">
                <a:solidFill>
                  <a:schemeClr val="bg1"/>
                </a:solidFill>
                <a:latin typeface="Comic Sans MS" charset="0"/>
                <a:ea typeface="Comic Sans MS" charset="0"/>
                <a:cs typeface="Comic Sans MS" charset="0"/>
              </a:rPr>
              <a:t>, I do not want you to be uninformed</a:t>
            </a:r>
            <a:endParaRPr lang="en-AU" sz="2200" dirty="0">
              <a:latin typeface="Comic Sans MS" charset="0"/>
              <a:ea typeface="Comic Sans MS" charset="0"/>
              <a:cs typeface="Comic Sans MS" charset="0"/>
            </a:endParaRPr>
          </a:p>
        </p:txBody>
      </p:sp>
      <p:sp>
        <p:nvSpPr>
          <p:cNvPr id="6" name="TextBox 5"/>
          <p:cNvSpPr txBox="1"/>
          <p:nvPr/>
        </p:nvSpPr>
        <p:spPr>
          <a:xfrm>
            <a:off x="32405" y="1954795"/>
            <a:ext cx="2163332" cy="430887"/>
          </a:xfrm>
          <a:prstGeom prst="rect">
            <a:avLst/>
          </a:prstGeom>
          <a:noFill/>
        </p:spPr>
        <p:txBody>
          <a:bodyPr wrap="square" rtlCol="0">
            <a:spAutoFit/>
          </a:bodyPr>
          <a:lstStyle/>
          <a:p>
            <a:r>
              <a:rPr lang="en-AU" sz="2200" u="sng" smtClean="0">
                <a:solidFill>
                  <a:schemeClr val="bg1"/>
                </a:solidFill>
              </a:rPr>
              <a:t>Paul’s outline:</a:t>
            </a:r>
            <a:endParaRPr lang="en-AU" sz="2200" u="sng" dirty="0">
              <a:solidFill>
                <a:schemeClr val="bg1"/>
              </a:solidFill>
            </a:endParaRPr>
          </a:p>
        </p:txBody>
      </p:sp>
      <p:sp>
        <p:nvSpPr>
          <p:cNvPr id="11" name="TextBox 10"/>
          <p:cNvSpPr txBox="1"/>
          <p:nvPr/>
        </p:nvSpPr>
        <p:spPr>
          <a:xfrm>
            <a:off x="32404" y="3100534"/>
            <a:ext cx="2955419" cy="430887"/>
          </a:xfrm>
          <a:prstGeom prst="rect">
            <a:avLst/>
          </a:prstGeom>
          <a:noFill/>
        </p:spPr>
        <p:txBody>
          <a:bodyPr wrap="square" rtlCol="0">
            <a:spAutoFit/>
          </a:bodyPr>
          <a:lstStyle/>
          <a:p>
            <a:r>
              <a:rPr lang="en-AU" sz="2200" u="sng" smtClean="0">
                <a:solidFill>
                  <a:schemeClr val="bg1"/>
                </a:solidFill>
              </a:rPr>
              <a:t>Diversity of Worship</a:t>
            </a:r>
            <a:endParaRPr lang="en-AU" sz="2200" u="sng" dirty="0">
              <a:solidFill>
                <a:schemeClr val="bg1"/>
              </a:solidFill>
            </a:endParaRPr>
          </a:p>
        </p:txBody>
      </p:sp>
      <p:sp>
        <p:nvSpPr>
          <p:cNvPr id="14" name="TextBox 13"/>
          <p:cNvSpPr txBox="1"/>
          <p:nvPr/>
        </p:nvSpPr>
        <p:spPr>
          <a:xfrm>
            <a:off x="2699792" y="3143016"/>
            <a:ext cx="6423162"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Genuine worship is centered </a:t>
            </a:r>
            <a:r>
              <a:rPr lang="en-US" sz="2200" smtClean="0">
                <a:solidFill>
                  <a:schemeClr val="bg1"/>
                </a:solidFill>
                <a:latin typeface="Times New Roman" charset="0"/>
                <a:ea typeface="Times New Roman" charset="0"/>
                <a:cs typeface="Times New Roman" charset="0"/>
              </a:rPr>
              <a:t>on Christ</a:t>
            </a:r>
            <a:endParaRPr lang="en-US" sz="2200" dirty="0" smtClean="0">
              <a:solidFill>
                <a:schemeClr val="bg1"/>
              </a:solidFill>
              <a:latin typeface="Times New Roman" charset="0"/>
              <a:ea typeface="Times New Roman" charset="0"/>
              <a:cs typeface="Times New Roman" charset="0"/>
            </a:endParaRPr>
          </a:p>
        </p:txBody>
      </p:sp>
      <p:sp>
        <p:nvSpPr>
          <p:cNvPr id="17" name="TextBox 16"/>
          <p:cNvSpPr txBox="1"/>
          <p:nvPr/>
        </p:nvSpPr>
        <p:spPr>
          <a:xfrm>
            <a:off x="-286" y="3433564"/>
            <a:ext cx="9144285"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When what is in the heart, is expressed by the mouth, “Jesus is Lord”</a:t>
            </a:r>
            <a:endParaRPr lang="en-US" sz="2200" dirty="0" smtClean="0">
              <a:solidFill>
                <a:schemeClr val="bg1"/>
              </a:solidFill>
              <a:latin typeface="Times New Roman" charset="0"/>
              <a:ea typeface="Times New Roman" charset="0"/>
              <a:cs typeface="Times New Roman" charset="0"/>
            </a:endParaRPr>
          </a:p>
        </p:txBody>
      </p:sp>
      <p:sp>
        <p:nvSpPr>
          <p:cNvPr id="2" name="Rectangle 1"/>
          <p:cNvSpPr/>
          <p:nvPr/>
        </p:nvSpPr>
        <p:spPr>
          <a:xfrm>
            <a:off x="81506" y="4031467"/>
            <a:ext cx="8980699" cy="1446550"/>
          </a:xfrm>
          <a:prstGeom prst="rect">
            <a:avLst/>
          </a:prstGeom>
          <a:ln w="15875">
            <a:solidFill>
              <a:schemeClr val="bg1"/>
            </a:solidFill>
          </a:ln>
        </p:spPr>
        <p:txBody>
          <a:bodyPr wrap="square">
            <a:spAutoFit/>
          </a:bodyPr>
          <a:lstStyle/>
          <a:p>
            <a:r>
              <a:rPr lang="en-AU" sz="2200" b="1" baseline="30000" dirty="0">
                <a:solidFill>
                  <a:schemeClr val="bg1"/>
                </a:solidFill>
                <a:latin typeface="Comic Sans MS" charset="0"/>
                <a:ea typeface="Arial" charset="0"/>
                <a:cs typeface="Times New Roman" charset="0"/>
              </a:rPr>
              <a:t>V4 </a:t>
            </a:r>
            <a:r>
              <a:rPr lang="en-AU" sz="2200" dirty="0">
                <a:solidFill>
                  <a:schemeClr val="bg1"/>
                </a:solidFill>
                <a:latin typeface="Comic Sans MS" charset="0"/>
                <a:ea typeface="Arial" charset="0"/>
                <a:cs typeface="Times New Roman" charset="0"/>
              </a:rPr>
              <a:t>Now there are </a:t>
            </a:r>
            <a:r>
              <a:rPr lang="en-AU" sz="2200" b="1" dirty="0">
                <a:solidFill>
                  <a:schemeClr val="bg1"/>
                </a:solidFill>
                <a:latin typeface="Comic Sans MS" charset="0"/>
                <a:ea typeface="Arial" charset="0"/>
                <a:cs typeface="Times New Roman" charset="0"/>
              </a:rPr>
              <a:t>varieties</a:t>
            </a:r>
            <a:r>
              <a:rPr lang="en-AU" sz="2200" dirty="0">
                <a:solidFill>
                  <a:schemeClr val="bg1"/>
                </a:solidFill>
                <a:latin typeface="Comic Sans MS" charset="0"/>
                <a:ea typeface="Arial" charset="0"/>
                <a:cs typeface="Times New Roman" charset="0"/>
              </a:rPr>
              <a:t> of gifts, but the </a:t>
            </a:r>
            <a:r>
              <a:rPr lang="en-AU" sz="2200" b="1" dirty="0">
                <a:solidFill>
                  <a:schemeClr val="bg1"/>
                </a:solidFill>
                <a:latin typeface="Comic Sans MS" charset="0"/>
                <a:ea typeface="Arial" charset="0"/>
                <a:cs typeface="Times New Roman" charset="0"/>
              </a:rPr>
              <a:t>same</a:t>
            </a:r>
            <a:r>
              <a:rPr lang="en-AU" sz="2200" dirty="0">
                <a:solidFill>
                  <a:schemeClr val="bg1"/>
                </a:solidFill>
                <a:latin typeface="Comic Sans MS" charset="0"/>
                <a:ea typeface="Arial" charset="0"/>
                <a:cs typeface="Times New Roman" charset="0"/>
              </a:rPr>
              <a:t> </a:t>
            </a:r>
            <a:r>
              <a:rPr lang="en-AU" sz="2200" u="sng" dirty="0">
                <a:solidFill>
                  <a:schemeClr val="bg1"/>
                </a:solidFill>
                <a:latin typeface="Comic Sans MS" charset="0"/>
                <a:ea typeface="Arial" charset="0"/>
                <a:cs typeface="Times New Roman" charset="0"/>
              </a:rPr>
              <a:t>Spirit</a:t>
            </a:r>
            <a:r>
              <a:rPr lang="en-AU" sz="2200" dirty="0">
                <a:solidFill>
                  <a:schemeClr val="bg1"/>
                </a:solidFill>
                <a:latin typeface="Comic Sans MS" charset="0"/>
                <a:ea typeface="Arial" charset="0"/>
                <a:cs typeface="Times New Roman" charset="0"/>
              </a:rPr>
              <a:t>;  </a:t>
            </a:r>
            <a:r>
              <a:rPr lang="en-AU" sz="2200" b="1" baseline="30000" dirty="0">
                <a:solidFill>
                  <a:schemeClr val="bg1"/>
                </a:solidFill>
                <a:latin typeface="Comic Sans MS" charset="0"/>
                <a:ea typeface="Arial" charset="0"/>
                <a:cs typeface="Times New Roman" charset="0"/>
              </a:rPr>
              <a:t>5 </a:t>
            </a:r>
            <a:r>
              <a:rPr lang="en-AU" sz="2200" dirty="0">
                <a:solidFill>
                  <a:schemeClr val="bg1"/>
                </a:solidFill>
                <a:latin typeface="Comic Sans MS" charset="0"/>
                <a:ea typeface="Arial" charset="0"/>
                <a:cs typeface="Times New Roman" charset="0"/>
              </a:rPr>
              <a:t>and there are varieties of </a:t>
            </a:r>
            <a:r>
              <a:rPr lang="en-AU" sz="2200" b="1" dirty="0">
                <a:solidFill>
                  <a:schemeClr val="bg1"/>
                </a:solidFill>
                <a:latin typeface="Comic Sans MS" charset="0"/>
                <a:ea typeface="Arial" charset="0"/>
                <a:cs typeface="Times New Roman" charset="0"/>
              </a:rPr>
              <a:t>service</a:t>
            </a:r>
            <a:r>
              <a:rPr lang="en-AU" sz="2200" dirty="0">
                <a:solidFill>
                  <a:schemeClr val="bg1"/>
                </a:solidFill>
                <a:latin typeface="Comic Sans MS" charset="0"/>
                <a:ea typeface="Arial" charset="0"/>
                <a:cs typeface="Times New Roman" charset="0"/>
              </a:rPr>
              <a:t>, but the same </a:t>
            </a:r>
            <a:r>
              <a:rPr lang="en-AU" sz="2200" u="sng" dirty="0">
                <a:solidFill>
                  <a:schemeClr val="bg1"/>
                </a:solidFill>
                <a:latin typeface="Comic Sans MS" charset="0"/>
                <a:ea typeface="Arial" charset="0"/>
                <a:cs typeface="Times New Roman" charset="0"/>
              </a:rPr>
              <a:t>Lord</a:t>
            </a:r>
            <a:r>
              <a:rPr lang="en-AU" sz="2200" dirty="0">
                <a:solidFill>
                  <a:schemeClr val="bg1"/>
                </a:solidFill>
                <a:latin typeface="Comic Sans MS" charset="0"/>
                <a:ea typeface="Arial" charset="0"/>
                <a:cs typeface="Times New Roman" charset="0"/>
              </a:rPr>
              <a:t>;  </a:t>
            </a:r>
            <a:r>
              <a:rPr lang="en-AU" sz="2200" b="1" baseline="30000" dirty="0">
                <a:solidFill>
                  <a:schemeClr val="bg1"/>
                </a:solidFill>
                <a:latin typeface="Comic Sans MS" charset="0"/>
                <a:ea typeface="Arial" charset="0"/>
                <a:cs typeface="Times New Roman" charset="0"/>
              </a:rPr>
              <a:t>6 </a:t>
            </a:r>
            <a:r>
              <a:rPr lang="en-AU" sz="2200" dirty="0">
                <a:solidFill>
                  <a:schemeClr val="bg1"/>
                </a:solidFill>
                <a:latin typeface="Comic Sans MS" charset="0"/>
                <a:ea typeface="Arial" charset="0"/>
                <a:cs typeface="Times New Roman" charset="0"/>
              </a:rPr>
              <a:t>and there are varieties of </a:t>
            </a:r>
            <a:r>
              <a:rPr lang="en-AU" sz="2200" b="1" dirty="0">
                <a:solidFill>
                  <a:schemeClr val="bg1"/>
                </a:solidFill>
                <a:latin typeface="Comic Sans MS" charset="0"/>
                <a:ea typeface="Arial" charset="0"/>
                <a:cs typeface="Times New Roman" charset="0"/>
              </a:rPr>
              <a:t>activities</a:t>
            </a:r>
            <a:r>
              <a:rPr lang="en-AU" sz="2200" dirty="0">
                <a:solidFill>
                  <a:schemeClr val="bg1"/>
                </a:solidFill>
                <a:latin typeface="Comic Sans MS" charset="0"/>
                <a:ea typeface="Arial" charset="0"/>
                <a:cs typeface="Times New Roman" charset="0"/>
              </a:rPr>
              <a:t>, but it is the same </a:t>
            </a:r>
            <a:r>
              <a:rPr lang="en-AU" sz="2200" u="sng" dirty="0">
                <a:solidFill>
                  <a:schemeClr val="bg1"/>
                </a:solidFill>
                <a:latin typeface="Comic Sans MS" charset="0"/>
                <a:ea typeface="Arial" charset="0"/>
                <a:cs typeface="Times New Roman" charset="0"/>
              </a:rPr>
              <a:t>God</a:t>
            </a:r>
            <a:r>
              <a:rPr lang="en-AU" sz="2200" dirty="0">
                <a:solidFill>
                  <a:schemeClr val="bg1"/>
                </a:solidFill>
                <a:latin typeface="Comic Sans MS" charset="0"/>
                <a:ea typeface="Arial" charset="0"/>
                <a:cs typeface="Times New Roman" charset="0"/>
              </a:rPr>
              <a:t> who empowers them all in everyone.</a:t>
            </a:r>
            <a:r>
              <a:rPr lang="en-GB" sz="2200" dirty="0">
                <a:solidFill>
                  <a:schemeClr val="bg1"/>
                </a:solidFill>
              </a:rPr>
              <a:t> </a:t>
            </a:r>
            <a:endParaRPr lang="en-AU" sz="2200" dirty="0">
              <a:solidFill>
                <a:schemeClr val="bg1"/>
              </a:solidFill>
            </a:endParaRPr>
          </a:p>
        </p:txBody>
      </p:sp>
    </p:spTree>
    <p:extLst>
      <p:ext uri="{BB962C8B-B14F-4D97-AF65-F5344CB8AC3E}">
        <p14:creationId xmlns:p14="http://schemas.microsoft.com/office/powerpoint/2010/main" val="1140597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8" grpId="0"/>
      <p:bldP spid="5" grpId="0" animBg="1"/>
      <p:bldP spid="6" grpId="0"/>
      <p:bldP spid="11" grpId="0"/>
      <p:bldP spid="14" grpId="0"/>
      <p:bldP spid="17"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4224" y="3895"/>
            <a:ext cx="9107997" cy="507831"/>
          </a:xfrm>
          <a:prstGeom prst="rect">
            <a:avLst/>
          </a:prstGeom>
          <a:noFill/>
          <a:ln w="22225">
            <a:noFill/>
          </a:ln>
        </p:spPr>
        <p:txBody>
          <a:bodyPr wrap="square" rtlCol="0">
            <a:spAutoFit/>
          </a:bodyPr>
          <a:lstStyle/>
          <a:p>
            <a:pPr algn="ctr"/>
            <a:r>
              <a:rPr lang="en-AU" sz="2700" b="1" spc="60" dirty="0" smtClean="0">
                <a:solidFill>
                  <a:srgbClr val="FFFF00"/>
                </a:solidFill>
                <a:latin typeface="Times New Roman" charset="0"/>
                <a:ea typeface="Times New Roman" charset="0"/>
                <a:cs typeface="Times New Roman" charset="0"/>
              </a:rPr>
              <a:t>The Anatomy of the Church </a:t>
            </a:r>
            <a:r>
              <a:rPr lang="mr-IN" sz="2700" b="1" spc="60" dirty="0" smtClean="0">
                <a:solidFill>
                  <a:srgbClr val="FFFF00"/>
                </a:solidFill>
                <a:latin typeface="Times New Roman" charset="0"/>
                <a:ea typeface="Times New Roman" charset="0"/>
                <a:cs typeface="Times New Roman" charset="0"/>
              </a:rPr>
              <a:t>–</a:t>
            </a:r>
            <a:r>
              <a:rPr lang="en-AU" sz="2700" b="1" spc="60" dirty="0" smtClean="0">
                <a:solidFill>
                  <a:srgbClr val="FFFF00"/>
                </a:solidFill>
                <a:latin typeface="Times New Roman" charset="0"/>
                <a:ea typeface="Times New Roman" charset="0"/>
                <a:cs typeface="Times New Roman" charset="0"/>
              </a:rPr>
              <a:t> Members and the Body</a:t>
            </a:r>
            <a:endParaRPr lang="en-AU" sz="2200" b="1" spc="60" dirty="0" smtClean="0">
              <a:solidFill>
                <a:srgbClr val="FFFF00"/>
              </a:solidFill>
              <a:latin typeface="Times New Roman" charset="0"/>
              <a:ea typeface="Times New Roman" charset="0"/>
              <a:cs typeface="Times New Roman" charset="0"/>
            </a:endParaRPr>
          </a:p>
        </p:txBody>
      </p:sp>
      <p:sp>
        <p:nvSpPr>
          <p:cNvPr id="12" name="TextBox 11"/>
          <p:cNvSpPr txBox="1"/>
          <p:nvPr/>
        </p:nvSpPr>
        <p:spPr>
          <a:xfrm>
            <a:off x="0" y="379301"/>
            <a:ext cx="9122955" cy="430887"/>
          </a:xfrm>
          <a:prstGeom prst="rect">
            <a:avLst/>
          </a:prstGeom>
          <a:noFill/>
          <a:ln w="15875">
            <a:noFill/>
          </a:ln>
        </p:spPr>
        <p:txBody>
          <a:bodyPr wrap="square" rtlCol="0">
            <a:spAutoFit/>
          </a:bodyPr>
          <a:lstStyle/>
          <a:p>
            <a:pPr algn="ctr"/>
            <a:r>
              <a:rPr lang="en-US" sz="2200" b="1" dirty="0" smtClean="0">
                <a:solidFill>
                  <a:schemeClr val="bg1"/>
                </a:solidFill>
                <a:latin typeface="Times New Roman" charset="0"/>
                <a:ea typeface="Times New Roman" charset="0"/>
                <a:cs typeface="Times New Roman" charset="0"/>
              </a:rPr>
              <a:t>Unity of the church;  Diversity of worship &amp; Service</a:t>
            </a:r>
            <a:r>
              <a:rPr lang="en-US" sz="2200" b="1" smtClean="0">
                <a:solidFill>
                  <a:schemeClr val="bg1"/>
                </a:solidFill>
                <a:latin typeface="Times New Roman" charset="0"/>
                <a:ea typeface="Times New Roman" charset="0"/>
                <a:cs typeface="Times New Roman" charset="0"/>
              </a:rPr>
              <a:t>;  Diversity of Gifts</a:t>
            </a:r>
            <a:endParaRPr lang="en-US" sz="2200" b="1" dirty="0" smtClean="0">
              <a:solidFill>
                <a:schemeClr val="bg1"/>
              </a:solidFill>
              <a:latin typeface="Comic Sans MS" charset="0"/>
              <a:ea typeface="Comic Sans MS" charset="0"/>
              <a:cs typeface="Comic Sans MS" charset="0"/>
            </a:endParaRPr>
          </a:p>
        </p:txBody>
      </p:sp>
      <p:sp>
        <p:nvSpPr>
          <p:cNvPr id="11" name="TextBox 10"/>
          <p:cNvSpPr txBox="1"/>
          <p:nvPr/>
        </p:nvSpPr>
        <p:spPr>
          <a:xfrm>
            <a:off x="139855" y="2299521"/>
            <a:ext cx="2955419" cy="430887"/>
          </a:xfrm>
          <a:prstGeom prst="rect">
            <a:avLst/>
          </a:prstGeom>
          <a:noFill/>
        </p:spPr>
        <p:txBody>
          <a:bodyPr wrap="square" rtlCol="0">
            <a:spAutoFit/>
          </a:bodyPr>
          <a:lstStyle/>
          <a:p>
            <a:r>
              <a:rPr lang="en-AU" sz="2200" u="sng" dirty="0" smtClean="0">
                <a:solidFill>
                  <a:srgbClr val="FFFF00"/>
                </a:solidFill>
              </a:rPr>
              <a:t>Church Membership</a:t>
            </a:r>
            <a:endParaRPr lang="en-AU" sz="2200" u="sng" dirty="0">
              <a:solidFill>
                <a:srgbClr val="FFFF00"/>
              </a:solidFill>
            </a:endParaRPr>
          </a:p>
        </p:txBody>
      </p:sp>
      <p:sp>
        <p:nvSpPr>
          <p:cNvPr id="2" name="Rectangle 1"/>
          <p:cNvSpPr/>
          <p:nvPr/>
        </p:nvSpPr>
        <p:spPr>
          <a:xfrm>
            <a:off x="120551" y="777867"/>
            <a:ext cx="8980699" cy="1446550"/>
          </a:xfrm>
          <a:prstGeom prst="rect">
            <a:avLst/>
          </a:prstGeom>
          <a:ln w="15875">
            <a:solidFill>
              <a:schemeClr val="bg1"/>
            </a:solidFill>
          </a:ln>
        </p:spPr>
        <p:txBody>
          <a:bodyPr wrap="square">
            <a:spAutoFit/>
          </a:bodyPr>
          <a:lstStyle/>
          <a:p>
            <a:r>
              <a:rPr lang="en-AU" sz="2200" b="1" baseline="30000" dirty="0">
                <a:solidFill>
                  <a:schemeClr val="bg1"/>
                </a:solidFill>
                <a:latin typeface="Comic Sans MS" charset="0"/>
                <a:ea typeface="Arial" charset="0"/>
                <a:cs typeface="Times New Roman" charset="0"/>
              </a:rPr>
              <a:t>V4 </a:t>
            </a:r>
            <a:r>
              <a:rPr lang="en-AU" sz="2200" dirty="0">
                <a:solidFill>
                  <a:schemeClr val="bg1"/>
                </a:solidFill>
                <a:latin typeface="Comic Sans MS" charset="0"/>
                <a:ea typeface="Arial" charset="0"/>
                <a:cs typeface="Times New Roman" charset="0"/>
              </a:rPr>
              <a:t>Now there are </a:t>
            </a:r>
            <a:r>
              <a:rPr lang="en-AU" sz="2200" b="1" dirty="0">
                <a:solidFill>
                  <a:schemeClr val="bg1"/>
                </a:solidFill>
                <a:latin typeface="Comic Sans MS" charset="0"/>
                <a:ea typeface="Arial" charset="0"/>
                <a:cs typeface="Times New Roman" charset="0"/>
              </a:rPr>
              <a:t>varieties</a:t>
            </a:r>
            <a:r>
              <a:rPr lang="en-AU" sz="2200" dirty="0">
                <a:solidFill>
                  <a:schemeClr val="bg1"/>
                </a:solidFill>
                <a:latin typeface="Comic Sans MS" charset="0"/>
                <a:ea typeface="Arial" charset="0"/>
                <a:cs typeface="Times New Roman" charset="0"/>
              </a:rPr>
              <a:t> of gifts, but the </a:t>
            </a:r>
            <a:r>
              <a:rPr lang="en-AU" sz="2200" b="1" dirty="0">
                <a:solidFill>
                  <a:schemeClr val="bg1"/>
                </a:solidFill>
                <a:latin typeface="Comic Sans MS" charset="0"/>
                <a:ea typeface="Arial" charset="0"/>
                <a:cs typeface="Times New Roman" charset="0"/>
              </a:rPr>
              <a:t>same</a:t>
            </a:r>
            <a:r>
              <a:rPr lang="en-AU" sz="2200" dirty="0">
                <a:solidFill>
                  <a:schemeClr val="bg1"/>
                </a:solidFill>
                <a:latin typeface="Comic Sans MS" charset="0"/>
                <a:ea typeface="Arial" charset="0"/>
                <a:cs typeface="Times New Roman" charset="0"/>
              </a:rPr>
              <a:t> </a:t>
            </a:r>
            <a:r>
              <a:rPr lang="en-AU" sz="2200" u="sng" dirty="0">
                <a:solidFill>
                  <a:schemeClr val="bg1"/>
                </a:solidFill>
                <a:latin typeface="Comic Sans MS" charset="0"/>
                <a:ea typeface="Arial" charset="0"/>
                <a:cs typeface="Times New Roman" charset="0"/>
              </a:rPr>
              <a:t>Spirit</a:t>
            </a:r>
            <a:r>
              <a:rPr lang="en-AU" sz="2200" dirty="0">
                <a:solidFill>
                  <a:schemeClr val="bg1"/>
                </a:solidFill>
                <a:latin typeface="Comic Sans MS" charset="0"/>
                <a:ea typeface="Arial" charset="0"/>
                <a:cs typeface="Times New Roman" charset="0"/>
              </a:rPr>
              <a:t>;  </a:t>
            </a:r>
            <a:r>
              <a:rPr lang="en-AU" sz="2200" b="1" baseline="30000" dirty="0">
                <a:solidFill>
                  <a:schemeClr val="bg1"/>
                </a:solidFill>
                <a:latin typeface="Comic Sans MS" charset="0"/>
                <a:ea typeface="Arial" charset="0"/>
                <a:cs typeface="Times New Roman" charset="0"/>
              </a:rPr>
              <a:t>5 </a:t>
            </a:r>
            <a:r>
              <a:rPr lang="en-AU" sz="2200" dirty="0">
                <a:solidFill>
                  <a:schemeClr val="bg1"/>
                </a:solidFill>
                <a:latin typeface="Comic Sans MS" charset="0"/>
                <a:ea typeface="Arial" charset="0"/>
                <a:cs typeface="Times New Roman" charset="0"/>
              </a:rPr>
              <a:t>and there are varieties of </a:t>
            </a:r>
            <a:r>
              <a:rPr lang="en-AU" sz="2200" b="1" dirty="0">
                <a:solidFill>
                  <a:schemeClr val="bg1"/>
                </a:solidFill>
                <a:latin typeface="Comic Sans MS" charset="0"/>
                <a:ea typeface="Arial" charset="0"/>
                <a:cs typeface="Times New Roman" charset="0"/>
              </a:rPr>
              <a:t>service</a:t>
            </a:r>
            <a:r>
              <a:rPr lang="en-AU" sz="2200" dirty="0">
                <a:solidFill>
                  <a:schemeClr val="bg1"/>
                </a:solidFill>
                <a:latin typeface="Comic Sans MS" charset="0"/>
                <a:ea typeface="Arial" charset="0"/>
                <a:cs typeface="Times New Roman" charset="0"/>
              </a:rPr>
              <a:t>, but the same </a:t>
            </a:r>
            <a:r>
              <a:rPr lang="en-AU" sz="2200" u="sng" dirty="0">
                <a:solidFill>
                  <a:schemeClr val="bg1"/>
                </a:solidFill>
                <a:latin typeface="Comic Sans MS" charset="0"/>
                <a:ea typeface="Arial" charset="0"/>
                <a:cs typeface="Times New Roman" charset="0"/>
              </a:rPr>
              <a:t>Lord</a:t>
            </a:r>
            <a:r>
              <a:rPr lang="en-AU" sz="2200" dirty="0">
                <a:solidFill>
                  <a:schemeClr val="bg1"/>
                </a:solidFill>
                <a:latin typeface="Comic Sans MS" charset="0"/>
                <a:ea typeface="Arial" charset="0"/>
                <a:cs typeface="Times New Roman" charset="0"/>
              </a:rPr>
              <a:t>;  </a:t>
            </a:r>
            <a:r>
              <a:rPr lang="en-AU" sz="2200" b="1" baseline="30000" dirty="0">
                <a:solidFill>
                  <a:schemeClr val="bg1"/>
                </a:solidFill>
                <a:latin typeface="Comic Sans MS" charset="0"/>
                <a:ea typeface="Arial" charset="0"/>
                <a:cs typeface="Times New Roman" charset="0"/>
              </a:rPr>
              <a:t>6 </a:t>
            </a:r>
            <a:r>
              <a:rPr lang="en-AU" sz="2200" dirty="0">
                <a:solidFill>
                  <a:schemeClr val="bg1"/>
                </a:solidFill>
                <a:latin typeface="Comic Sans MS" charset="0"/>
                <a:ea typeface="Arial" charset="0"/>
                <a:cs typeface="Times New Roman" charset="0"/>
              </a:rPr>
              <a:t>and there are varieties of </a:t>
            </a:r>
            <a:r>
              <a:rPr lang="en-AU" sz="2200" b="1" dirty="0">
                <a:solidFill>
                  <a:schemeClr val="bg1"/>
                </a:solidFill>
                <a:latin typeface="Comic Sans MS" charset="0"/>
                <a:ea typeface="Arial" charset="0"/>
                <a:cs typeface="Times New Roman" charset="0"/>
              </a:rPr>
              <a:t>activities</a:t>
            </a:r>
            <a:r>
              <a:rPr lang="en-AU" sz="2200" dirty="0">
                <a:solidFill>
                  <a:schemeClr val="bg1"/>
                </a:solidFill>
                <a:latin typeface="Comic Sans MS" charset="0"/>
                <a:ea typeface="Arial" charset="0"/>
                <a:cs typeface="Times New Roman" charset="0"/>
              </a:rPr>
              <a:t>, but it is the same </a:t>
            </a:r>
            <a:r>
              <a:rPr lang="en-AU" sz="2200" u="sng" dirty="0">
                <a:solidFill>
                  <a:schemeClr val="bg1"/>
                </a:solidFill>
                <a:latin typeface="Comic Sans MS" charset="0"/>
                <a:ea typeface="Arial" charset="0"/>
                <a:cs typeface="Times New Roman" charset="0"/>
              </a:rPr>
              <a:t>God</a:t>
            </a:r>
            <a:r>
              <a:rPr lang="en-AU" sz="2200" dirty="0">
                <a:solidFill>
                  <a:schemeClr val="bg1"/>
                </a:solidFill>
                <a:latin typeface="Comic Sans MS" charset="0"/>
                <a:ea typeface="Arial" charset="0"/>
                <a:cs typeface="Times New Roman" charset="0"/>
              </a:rPr>
              <a:t> who empowers them all in everyone.</a:t>
            </a:r>
            <a:r>
              <a:rPr lang="en-GB" sz="2200" dirty="0">
                <a:solidFill>
                  <a:schemeClr val="bg1"/>
                </a:solidFill>
              </a:rPr>
              <a:t> </a:t>
            </a:r>
            <a:endParaRPr lang="en-AU" sz="2200" dirty="0">
              <a:solidFill>
                <a:schemeClr val="bg1"/>
              </a:solidFill>
            </a:endParaRPr>
          </a:p>
        </p:txBody>
      </p:sp>
      <p:pic>
        <p:nvPicPr>
          <p:cNvPr id="1026" name="Picture 2" descr="ttp://2.bp.blogspot.com/-wjeOoHb1D5g/Tb7XMl2L6ZI/AAAAAAAAA_g/tkX-B9hHo3E/s1600/labels+of+Human+Anatomy.j"/>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7713441" y="1777380"/>
            <a:ext cx="1864954" cy="2799763"/>
          </a:xfrm>
          <a:prstGeom prst="rect">
            <a:avLst/>
          </a:prstGeom>
          <a:noFill/>
          <a:extLst>
            <a:ext uri="{909E8E84-426E-40DD-AFC4-6F175D3DCCD1}">
              <a14:hiddenFill xmlns:a14="http://schemas.microsoft.com/office/drawing/2010/main">
                <a:solidFill>
                  <a:srgbClr val="FFFFFF"/>
                </a:solidFill>
              </a14:hiddenFill>
            </a:ext>
          </a:extLst>
        </p:spPr>
      </p:pic>
      <p:sp>
        <p:nvSpPr>
          <p:cNvPr id="17" name="TextBox 16"/>
          <p:cNvSpPr txBox="1"/>
          <p:nvPr/>
        </p:nvSpPr>
        <p:spPr>
          <a:xfrm>
            <a:off x="-24851" y="2631338"/>
            <a:ext cx="8125243" cy="2462213"/>
          </a:xfrm>
          <a:prstGeom prst="rect">
            <a:avLst/>
          </a:prstGeom>
          <a:solidFill>
            <a:schemeClr val="tx1"/>
          </a:solid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 member </a:t>
            </a:r>
            <a:r>
              <a:rPr lang="mr-IN" sz="2200" dirty="0" smtClean="0">
                <a:solidFill>
                  <a:schemeClr val="bg1"/>
                </a:solidFill>
                <a:latin typeface="Times New Roman" charset="0"/>
                <a:ea typeface="Times New Roman" charset="0"/>
                <a:cs typeface="Times New Roman" charset="0"/>
              </a:rPr>
              <a:t>–</a:t>
            </a:r>
            <a:r>
              <a:rPr lang="en-US" sz="2200" dirty="0" smtClean="0">
                <a:solidFill>
                  <a:schemeClr val="bg1"/>
                </a:solidFill>
                <a:latin typeface="Times New Roman" charset="0"/>
                <a:ea typeface="Times New Roman" charset="0"/>
                <a:cs typeface="Times New Roman" charset="0"/>
              </a:rPr>
              <a:t> hand;  foot;  eye;  ear;  arm;  leg;  knee;  kidney;  nose</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For a body to lose a member, is to be “dismembered”</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 one member is complete on their own. We depend on each other</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We become the body of Christ, not because we’re the same, but because we’re different.</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Not about sameness;  politics;  control</a:t>
            </a:r>
          </a:p>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All about connectedness and mutual interdependence</a:t>
            </a:r>
          </a:p>
        </p:txBody>
      </p:sp>
      <p:sp>
        <p:nvSpPr>
          <p:cNvPr id="14" name="TextBox 13"/>
          <p:cNvSpPr txBox="1"/>
          <p:nvPr/>
        </p:nvSpPr>
        <p:spPr>
          <a:xfrm>
            <a:off x="2987824" y="2299521"/>
            <a:ext cx="4752528" cy="430887"/>
          </a:xfrm>
          <a:prstGeom prst="rect">
            <a:avLst/>
          </a:prstGeom>
          <a:noFill/>
          <a:ln w="15875">
            <a:noFill/>
          </a:ln>
        </p:spPr>
        <p:txBody>
          <a:bodyPr wrap="square" rtlCol="0">
            <a:spAutoFit/>
          </a:bodyPr>
          <a:lstStyle/>
          <a:p>
            <a:pPr marL="342900" indent="-342900">
              <a:buFont typeface="Arial" charset="0"/>
              <a:buChar char="•"/>
            </a:pPr>
            <a:r>
              <a:rPr lang="en-US" sz="2200" dirty="0" smtClean="0">
                <a:solidFill>
                  <a:schemeClr val="bg1"/>
                </a:solidFill>
                <a:latin typeface="Times New Roman" charset="0"/>
                <a:ea typeface="Times New Roman" charset="0"/>
                <a:cs typeface="Times New Roman" charset="0"/>
              </a:rPr>
              <a:t>Properly understood anatomically</a:t>
            </a:r>
            <a:endParaRPr lang="en-US" sz="2200" dirty="0" smtClean="0">
              <a:solidFill>
                <a:schemeClr val="bg1"/>
              </a:solidFill>
              <a:latin typeface="Times New Roman" charset="0"/>
              <a:ea typeface="Times New Roman" charset="0"/>
              <a:cs typeface="Times New Roman" charset="0"/>
            </a:endParaRPr>
          </a:p>
        </p:txBody>
      </p:sp>
    </p:spTree>
    <p:extLst>
      <p:ext uri="{BB962C8B-B14F-4D97-AF65-F5344CB8AC3E}">
        <p14:creationId xmlns:p14="http://schemas.microsoft.com/office/powerpoint/2010/main" val="951975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uiExpand="1" build="p" animBg="1"/>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60182</TotalTime>
  <Words>410</Words>
  <Application>Microsoft Macintosh PowerPoint</Application>
  <PresentationFormat>On-screen Show (16:10)</PresentationFormat>
  <Paragraphs>51</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Calibri</vt:lpstr>
      <vt:lpstr>Comic Sans MS</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910</cp:revision>
  <cp:lastPrinted>2018-05-11T04:03:44Z</cp:lastPrinted>
  <dcterms:created xsi:type="dcterms:W3CDTF">2016-11-04T06:28:01Z</dcterms:created>
  <dcterms:modified xsi:type="dcterms:W3CDTF">2018-05-11T04:09:40Z</dcterms:modified>
</cp:coreProperties>
</file>